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83" r:id="rId1"/>
  </p:sldMasterIdLst>
  <p:sldIdLst>
    <p:sldId id="274" r:id="rId2"/>
    <p:sldId id="303" r:id="rId3"/>
    <p:sldId id="304" r:id="rId4"/>
    <p:sldId id="305" r:id="rId5"/>
    <p:sldId id="308" r:id="rId6"/>
    <p:sldId id="306" r:id="rId7"/>
    <p:sldId id="307" r:id="rId8"/>
    <p:sldId id="30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C5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4" Type="http://schemas.microsoft.com/office/2015/10/relationships/revisionInfo" Target="revisionInfo.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US"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2CE884-8AF0-484D-8EB8-15125F4D56F4}" type="datetimeFigureOut">
              <a:rPr lang="en-US" smtClean="0"/>
              <a:pPr/>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222CE884-8AF0-484D-8EB8-15125F4D56F4}" type="datetimeFigureOut">
              <a:rPr lang="en-US" smtClean="0"/>
              <a:pPr/>
              <a:t>10/7/19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31DAB-B801-4101-A667-79648DF6CB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2CE884-8AF0-484D-8EB8-15125F4D56F4}" type="datetimeFigureOut">
              <a:rPr lang="en-US" smtClean="0"/>
              <a:pPr/>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31DAB-B801-4101-A667-79648DF6CBE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US"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2CE884-8AF0-484D-8EB8-15125F4D56F4}" type="datetimeFigureOut">
              <a:rPr lang="en-US" smtClean="0"/>
              <a:pPr/>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31DAB-B801-4101-A667-79648DF6CB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2CE884-8AF0-484D-8EB8-15125F4D56F4}" type="datetimeFigureOut">
              <a:rPr lang="en-US" smtClean="0"/>
              <a:pPr/>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31DAB-B801-4101-A667-79648DF6CB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CE884-8AF0-484D-8EB8-15125F4D56F4}" type="datetimeFigureOut">
              <a:rPr lang="en-US" smtClean="0"/>
              <a:pPr/>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22CE884-8AF0-484D-8EB8-15125F4D56F4}" type="datetimeFigureOut">
              <a:rPr lang="en-US" smtClean="0"/>
              <a:pPr/>
              <a:t>10/7/19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31DAB-B801-4101-A667-79648DF6CB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22CE884-8AF0-484D-8EB8-15125F4D56F4}" type="datetimeFigureOut">
              <a:rPr lang="en-US" smtClean="0"/>
              <a:pPr/>
              <a:t>10/7/19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631DAB-B801-4101-A667-79648DF6CB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2CE884-8AF0-484D-8EB8-15125F4D56F4}" type="datetimeFigureOut">
              <a:rPr lang="en-US" smtClean="0"/>
              <a:pPr/>
              <a:t>10/7/19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631DAB-B801-4101-A667-79648DF6CB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CE884-8AF0-484D-8EB8-15125F4D56F4}" type="datetimeFigureOut">
              <a:rPr lang="en-US" smtClean="0"/>
              <a:pPr/>
              <a:t>10/7/19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631DAB-B801-4101-A667-79648DF6CB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CE884-8AF0-484D-8EB8-15125F4D56F4}" type="datetimeFigureOut">
              <a:rPr lang="en-US" smtClean="0"/>
              <a:pPr/>
              <a:t>10/7/19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222CE884-8AF0-484D-8EB8-15125F4D56F4}" type="datetimeFigureOut">
              <a:rPr lang="en-US" smtClean="0"/>
              <a:pPr/>
              <a:t>10/7/19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31DAB-B801-4101-A667-79648DF6CB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222CE884-8AF0-484D-8EB8-15125F4D56F4}" type="datetimeFigureOut">
              <a:rPr lang="en-US" smtClean="0"/>
              <a:pPr/>
              <a:t>10/7/19</a:t>
            </a:fld>
            <a:endParaRPr lang="en-US"/>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51631DAB-B801-4101-A667-79648DF6CBE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584" r:id="rId1"/>
    <p:sldLayoutId id="2147484585" r:id="rId2"/>
    <p:sldLayoutId id="2147484586" r:id="rId3"/>
    <p:sldLayoutId id="2147484587" r:id="rId4"/>
    <p:sldLayoutId id="2147484588" r:id="rId5"/>
    <p:sldLayoutId id="2147484589" r:id="rId6"/>
    <p:sldLayoutId id="2147484590" r:id="rId7"/>
    <p:sldLayoutId id="2147484591" r:id="rId8"/>
    <p:sldLayoutId id="2147484592" r:id="rId9"/>
    <p:sldLayoutId id="2147484593" r:id="rId10"/>
    <p:sldLayoutId id="2147484594" r:id="rId11"/>
    <p:sldLayoutId id="2147484595"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97A004-CB0C-2543-8C42-2E938EB47FAE}"/>
              </a:ext>
            </a:extLst>
          </p:cNvPr>
          <p:cNvSpPr>
            <a:spLocks noGrp="1"/>
          </p:cNvSpPr>
          <p:nvPr>
            <p:ph type="ctrTitle"/>
          </p:nvPr>
        </p:nvSpPr>
        <p:spPr>
          <a:xfrm>
            <a:off x="820738" y="3501008"/>
            <a:ext cx="7542212" cy="1013012"/>
          </a:xfrm>
        </p:spPr>
        <p:txBody>
          <a:bodyPr>
            <a:noAutofit/>
          </a:bodyPr>
          <a:lstStyle/>
          <a:p>
            <a:r>
              <a:rPr lang="x-none" sz="8000" dirty="0">
                <a:solidFill>
                  <a:srgbClr val="660066"/>
                </a:solidFill>
              </a:rPr>
              <a:t>عالم الكيمياء </a:t>
            </a:r>
            <a:endParaRPr lang="en-US" sz="8000" dirty="0">
              <a:solidFill>
                <a:srgbClr val="660066"/>
              </a:solidFill>
            </a:endParaRPr>
          </a:p>
        </p:txBody>
      </p:sp>
      <p:sp>
        <p:nvSpPr>
          <p:cNvPr id="3" name="Subtitle 2">
            <a:extLst>
              <a:ext uri="{FF2B5EF4-FFF2-40B4-BE49-F238E27FC236}">
                <a16:creationId xmlns="" xmlns:a16="http://schemas.microsoft.com/office/drawing/2014/main" id="{8BB710BC-C9B5-EA42-90EE-3EBC56A22830}"/>
              </a:ext>
            </a:extLst>
          </p:cNvPr>
          <p:cNvSpPr>
            <a:spLocks noGrp="1"/>
          </p:cNvSpPr>
          <p:nvPr>
            <p:ph type="subTitle" idx="1"/>
          </p:nvPr>
        </p:nvSpPr>
        <p:spPr>
          <a:xfrm>
            <a:off x="467544" y="260648"/>
            <a:ext cx="7542212" cy="648072"/>
          </a:xfrm>
        </p:spPr>
        <p:txBody>
          <a:bodyPr>
            <a:noAutofit/>
          </a:bodyPr>
          <a:lstStyle/>
          <a:p>
            <a:r>
              <a:rPr lang="x-none" sz="2800" dirty="0" smtClean="0">
                <a:latin typeface="Baskerville Old Face"/>
                <a:cs typeface="Baskerville Old Face"/>
              </a:rPr>
              <a:t>القمر بوابة النجوم</a:t>
            </a:r>
            <a:endParaRPr lang="x-none" sz="2800" dirty="0" smtClean="0">
              <a:latin typeface="Baskerville Old Face"/>
              <a:cs typeface="Baskerville Old Face"/>
            </a:endParaRPr>
          </a:p>
        </p:txBody>
      </p:sp>
      <p:pic>
        <p:nvPicPr>
          <p:cNvPr id="4" name="Picture 3"/>
          <p:cNvPicPr>
            <a:picLocks noChangeAspect="1"/>
          </p:cNvPicPr>
          <p:nvPr/>
        </p:nvPicPr>
        <p:blipFill>
          <a:blip r:embed="rId2"/>
          <a:stretch>
            <a:fillRect/>
          </a:stretch>
        </p:blipFill>
        <p:spPr>
          <a:xfrm>
            <a:off x="251520" y="980728"/>
            <a:ext cx="8447980" cy="5544616"/>
          </a:xfrm>
          <a:prstGeom prst="rect">
            <a:avLst/>
          </a:prstGeom>
        </p:spPr>
      </p:pic>
    </p:spTree>
    <p:extLst>
      <p:ext uri="{BB962C8B-B14F-4D97-AF65-F5344CB8AC3E}">
        <p14:creationId xmlns:p14="http://schemas.microsoft.com/office/powerpoint/2010/main" val="3592234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1844824"/>
            <a:ext cx="7416824" cy="3416320"/>
          </a:xfrm>
          <a:prstGeom prst="rect">
            <a:avLst/>
          </a:prstGeom>
        </p:spPr>
        <p:txBody>
          <a:bodyPr wrap="square">
            <a:spAutoFit/>
          </a:bodyPr>
          <a:lstStyle/>
          <a:p>
            <a:pPr algn="ctr" rtl="1"/>
            <a:r>
              <a:rPr lang="ar-sa" sz="3600" dirty="0"/>
              <a:t>بهذه الخطوة البشرية لم يعد وجودنا يقتصر فقط بالأرض لأول مرة منذ وجودنا قبل حوالي 200,000 عام.</a:t>
            </a:r>
          </a:p>
          <a:p>
            <a:pPr algn="ctr" rtl="1"/>
            <a:r>
              <a:rPr lang="ar-sa" sz="3600" dirty="0"/>
              <a:t>وقد خُصص هذا الموضوع للتركيز على أقرب جيران الأرض في الفضاء، وذلك احتفالاً بالإنجاز المذهل وهو الهبوط على سطح القمر، وأيضاً للتمعن في قيمة وأهمية القمر في المساعي الفضائية المستقبلية للبشرية</a:t>
            </a:r>
            <a:endParaRPr lang="en-US" sz="3600" dirty="0"/>
          </a:p>
        </p:txBody>
      </p:sp>
    </p:spTree>
    <p:extLst>
      <p:ext uri="{BB962C8B-B14F-4D97-AF65-F5344CB8AC3E}">
        <p14:creationId xmlns:p14="http://schemas.microsoft.com/office/powerpoint/2010/main" val="2768180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t="15243" b="15243"/>
          <a:stretch>
            <a:fillRect/>
          </a:stretch>
        </p:blipFill>
        <p:spPr>
          <a:xfrm>
            <a:off x="779462" y="620688"/>
            <a:ext cx="7581901" cy="5215336"/>
          </a:xfrm>
        </p:spPr>
      </p:pic>
    </p:spTree>
    <p:extLst>
      <p:ext uri="{BB962C8B-B14F-4D97-AF65-F5344CB8AC3E}">
        <p14:creationId xmlns:p14="http://schemas.microsoft.com/office/powerpoint/2010/main" val="1348778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124744"/>
            <a:ext cx="8208912" cy="5663089"/>
          </a:xfrm>
          <a:prstGeom prst="rect">
            <a:avLst/>
          </a:prstGeom>
        </p:spPr>
        <p:txBody>
          <a:bodyPr wrap="square">
            <a:spAutoFit/>
          </a:bodyPr>
          <a:lstStyle/>
          <a:p>
            <a:pPr algn="ctr" rtl="1"/>
            <a:r>
              <a:rPr lang="ar-sa" sz="4000" dirty="0"/>
              <a:t>أعلنت وكالة الفضاء الأمريكية (ناسا)، أن صورا حديثة أظهرت وجود تشققات على سطح القمر، مما يعني تعرضه لزلازل أسفرت عن تقلص حجمه.</a:t>
            </a:r>
          </a:p>
          <a:p>
            <a:pPr algn="ctr" rtl="1"/>
            <a:r>
              <a:rPr lang="en-US" sz="4000" dirty="0"/>
              <a:t> </a:t>
            </a:r>
          </a:p>
          <a:p>
            <a:pPr algn="ctr" rtl="1"/>
            <a:r>
              <a:rPr lang="ar-sa" sz="4000" dirty="0"/>
              <a:t>وأوضح العلماء في ناسا، استنادا إلى تحليل جديد لهزات أرضية قمرية تم تسجيلها في رحلات فضائية سابقة، أن حجم القمر تقلص بنحو 150 قدما (50 مترا) خلال مئات الملايين من السنين</a:t>
            </a:r>
            <a:r>
              <a:rPr lang="ar-sa" sz="2400" dirty="0" smtClean="0"/>
              <a:t>.</a:t>
            </a:r>
          </a:p>
          <a:p>
            <a:pPr algn="ctr" rtl="1"/>
            <a:endParaRPr lang="ar-sa" sz="2400" dirty="0"/>
          </a:p>
          <a:p>
            <a:pPr rtl="1"/>
            <a:r>
              <a:rPr lang="en-US" dirty="0"/>
              <a:t> </a:t>
            </a:r>
            <a:endParaRPr lang="en-US" dirty="0"/>
          </a:p>
        </p:txBody>
      </p:sp>
    </p:spTree>
    <p:extLst>
      <p:ext uri="{BB962C8B-B14F-4D97-AF65-F5344CB8AC3E}">
        <p14:creationId xmlns:p14="http://schemas.microsoft.com/office/powerpoint/2010/main" val="2949782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rcRect t="13774" b="13774"/>
          <a:stretch>
            <a:fillRect/>
          </a:stretch>
        </p:blipFill>
        <p:spPr>
          <a:xfrm>
            <a:off x="779462" y="692696"/>
            <a:ext cx="7581901" cy="5616624"/>
          </a:xfrm>
        </p:spPr>
      </p:pic>
    </p:spTree>
    <p:extLst>
      <p:ext uri="{BB962C8B-B14F-4D97-AF65-F5344CB8AC3E}">
        <p14:creationId xmlns:p14="http://schemas.microsoft.com/office/powerpoint/2010/main" val="2338060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764704"/>
            <a:ext cx="7632848" cy="4031873"/>
          </a:xfrm>
          <a:prstGeom prst="rect">
            <a:avLst/>
          </a:prstGeom>
        </p:spPr>
        <p:txBody>
          <a:bodyPr wrap="square">
            <a:spAutoFit/>
          </a:bodyPr>
          <a:lstStyle/>
          <a:p>
            <a:pPr algn="ctr"/>
            <a:r>
              <a:rPr lang="ar-sa" sz="3200" b="1" dirty="0"/>
              <a:t>وبوجود رحلات مقررة إلى القمر في غضون السنوات والعقود القادمة، سيكون من المنطقي التفكير بالكيفية التي سوف يتم بها التعدين والصناعات الأخرى على سطح القمر. فقد وضعت وكالة الفضاء الأوروبية (ESA) خطتها مؤخراً لبناء قاعدة قمرية بحلول ثلاثينيات هذا القرن، وذلك بالاشتراك مع شركة فوستر، والشركة الأخيرة هي جزء من ائتلاف أسسته وكالة الفضاء الأوروبية لاستكشاف إمكانيات الطباعة ثلاثية الأبعاد في بناء مساكن قمرية</a:t>
            </a:r>
            <a:r>
              <a:rPr lang="ar-sa" b="1" dirty="0"/>
              <a:t>.</a:t>
            </a:r>
            <a:endParaRPr lang="en-US" dirty="0"/>
          </a:p>
        </p:txBody>
      </p:sp>
    </p:spTree>
    <p:extLst>
      <p:ext uri="{BB962C8B-B14F-4D97-AF65-F5344CB8AC3E}">
        <p14:creationId xmlns:p14="http://schemas.microsoft.com/office/powerpoint/2010/main" val="1692808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620688"/>
            <a:ext cx="8496944" cy="5509200"/>
          </a:xfrm>
          <a:prstGeom prst="rect">
            <a:avLst/>
          </a:prstGeom>
        </p:spPr>
        <p:txBody>
          <a:bodyPr wrap="square">
            <a:spAutoFit/>
          </a:bodyPr>
          <a:lstStyle/>
          <a:p>
            <a:pPr algn="ctr"/>
            <a:r>
              <a:rPr lang="ar-sa" sz="4400" b="1" dirty="0"/>
              <a:t>كما أن هناك خططاً لوكالات فضائية أخرى لبناء قواعد على سطح القمر في العقود القادمة، فقد أقرت وكالة الفضاء الروسية Roscosmos خططاً لبناء مستعمرة قمرية بحلول 2020، وكذلك الأمر بالنسبة لوكالة الفضاء القومية الصينية (CNSA)، إذ اقترحت بناء مستعمرة كهذه ضمن الإطار الزمني نفسه، ويعود الفضل في ذلك إلى نجاح برنامجها تشانجي</a:t>
            </a:r>
            <a:r>
              <a:rPr lang="ar-sa" b="1" dirty="0"/>
              <a:t>.</a:t>
            </a:r>
            <a:endParaRPr lang="en-US" dirty="0"/>
          </a:p>
        </p:txBody>
      </p:sp>
    </p:spTree>
    <p:extLst>
      <p:ext uri="{BB962C8B-B14F-4D97-AF65-F5344CB8AC3E}">
        <p14:creationId xmlns:p14="http://schemas.microsoft.com/office/powerpoint/2010/main" val="288431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3105835"/>
            <a:ext cx="7560840" cy="954107"/>
          </a:xfrm>
          <a:prstGeom prst="rect">
            <a:avLst/>
          </a:prstGeom>
        </p:spPr>
        <p:txBody>
          <a:bodyPr wrap="square">
            <a:spAutoFit/>
          </a:bodyPr>
          <a:lstStyle/>
          <a:p>
            <a:r>
              <a:rPr lang="nl-NL" sz="2800" dirty="0" err="1"/>
              <a:t>https</a:t>
            </a:r>
            <a:r>
              <a:rPr lang="nl-NL" sz="2800" dirty="0"/>
              <a:t>://</a:t>
            </a:r>
            <a:r>
              <a:rPr lang="nl-NL" sz="2800" dirty="0" err="1"/>
              <a:t>www.youtube.com</a:t>
            </a:r>
            <a:r>
              <a:rPr lang="nl-NL" sz="2800" dirty="0"/>
              <a:t>/</a:t>
            </a:r>
            <a:r>
              <a:rPr lang="nl-NL" sz="2800" dirty="0" err="1"/>
              <a:t>watch?v</a:t>
            </a:r>
            <a:r>
              <a:rPr lang="nl-NL" sz="2800" dirty="0"/>
              <a:t>=FRI0Y5XxeEY</a:t>
            </a:r>
            <a:endParaRPr lang="en-US" sz="2800" dirty="0"/>
          </a:p>
        </p:txBody>
      </p:sp>
    </p:spTree>
    <p:extLst>
      <p:ext uri="{BB962C8B-B14F-4D97-AF65-F5344CB8AC3E}">
        <p14:creationId xmlns:p14="http://schemas.microsoft.com/office/powerpoint/2010/main" val="2374170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majorFont>
      <a:minorFont>
        <a:latin typeface="Candara"/>
        <a:ea typeface=""/>
        <a:cs typeface=""/>
        <a:font script="Jpan" typeface="ＭＳ Ｐゴシック"/>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1169</TotalTime>
  <Words>224</Words>
  <Application>Microsoft Macintosh PowerPoint</Application>
  <PresentationFormat>On-screen Show (4:3)</PresentationFormat>
  <Paragraphs>12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Orbit</vt:lpstr>
      <vt:lpstr>عالم الكيمياء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الصلاه والسلام على اشرف الخلق و المرسلين اما بعد:</dc:title>
  <dc:creator>hp</dc:creator>
  <cp:lastModifiedBy>Admin</cp:lastModifiedBy>
  <cp:revision>44</cp:revision>
  <dcterms:created xsi:type="dcterms:W3CDTF">2017-10-20T16:45:23Z</dcterms:created>
  <dcterms:modified xsi:type="dcterms:W3CDTF">2019-10-07T10:15:32Z</dcterms:modified>
</cp:coreProperties>
</file>